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71" r:id="rId9"/>
    <p:sldId id="265" r:id="rId10"/>
    <p:sldId id="273" r:id="rId11"/>
    <p:sldId id="272" r:id="rId12"/>
    <p:sldId id="274" r:id="rId13"/>
    <p:sldId id="267" r:id="rId14"/>
    <p:sldId id="276" r:id="rId15"/>
    <p:sldId id="275" r:id="rId16"/>
    <p:sldId id="270" r:id="rId17"/>
    <p:sldId id="27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089" b="0" i="0" u="none" strike="noStrike" baseline="0">
                <a:solidFill>
                  <a:srgbClr val="80808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>
                <a:solidFill>
                  <a:schemeClr val="tx1"/>
                </a:solidFill>
              </a:rPr>
              <a:t>Количество проектов </a:t>
            </a:r>
          </a:p>
        </c:rich>
      </c:tx>
      <c:layout/>
      <c:overlay val="0"/>
      <c:spPr>
        <a:noFill/>
        <a:ln w="14868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Лист1!$G$4</c:f>
              <c:strCache>
                <c:ptCount val="1"/>
                <c:pt idx="0">
                  <c:v>Общ бюджет(млн.дол)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7000"/>
                    <a:tint val="50000"/>
                    <a:satMod val="300000"/>
                  </a:schemeClr>
                </a:gs>
                <a:gs pos="35000">
                  <a:schemeClr val="accent5">
                    <a:tint val="77000"/>
                    <a:tint val="37000"/>
                    <a:satMod val="300000"/>
                  </a:schemeClr>
                </a:gs>
                <a:gs pos="100000">
                  <a:schemeClr val="accent5">
                    <a:tint val="77000"/>
                    <a:tint val="15000"/>
                    <a:satMod val="350000"/>
                  </a:schemeClr>
                </a:gs>
              </a:gsLst>
              <a:lin ang="16200000" scaled="1"/>
            </a:gradFill>
            <a:ln w="5576" cap="flat" cmpd="sng" algn="ctr">
              <a:solidFill>
                <a:schemeClr val="accent5">
                  <a:tint val="77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5">
                  <a:tint val="77000"/>
                  <a:shade val="95000"/>
                </a:schemeClr>
              </a:contourClr>
            </a:sp3d>
          </c:spPr>
          <c:invertIfNegative val="0"/>
          <c:dLbls>
            <c:spPr>
              <a:noFill/>
              <a:ln w="14868">
                <a:noFill/>
              </a:ln>
            </c:spPr>
            <c:txPr>
              <a:bodyPr/>
              <a:lstStyle/>
              <a:p>
                <a:pPr>
                  <a:defRPr sz="585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2011</c:v>
                </c:pt>
                <c:pt idx="6">
                  <c:v>2013</c:v>
                </c:pt>
                <c:pt idx="7">
                  <c:v>2015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9</c:v>
                </c:pt>
                <c:pt idx="3">
                  <c:v>16</c:v>
                </c:pt>
                <c:pt idx="4">
                  <c:v>22</c:v>
                </c:pt>
                <c:pt idx="5">
                  <c:v>40</c:v>
                </c:pt>
                <c:pt idx="6">
                  <c:v>18</c:v>
                </c:pt>
                <c:pt idx="7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396492752"/>
        <c:axId val="-396498736"/>
        <c:axId val="0"/>
      </c:bar3DChart>
      <c:catAx>
        <c:axId val="-39649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5576">
            <a:noFill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80808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-396498736"/>
        <c:crosses val="autoZero"/>
        <c:auto val="1"/>
        <c:lblAlgn val="ctr"/>
        <c:lblOffset val="100"/>
        <c:noMultiLvlLbl val="0"/>
      </c:catAx>
      <c:valAx>
        <c:axId val="-396498736"/>
        <c:scaling>
          <c:orientation val="minMax"/>
        </c:scaling>
        <c:delete val="0"/>
        <c:axPos val="l"/>
        <c:majorGridlines>
          <c:spPr>
            <a:ln w="5576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5576">
            <a:noFill/>
          </a:ln>
        </c:spPr>
        <c:txPr>
          <a:bodyPr rot="0" vert="horz"/>
          <a:lstStyle/>
          <a:p>
            <a:pPr>
              <a:defRPr sz="700" b="0" i="0" u="none" strike="noStrike" baseline="0">
                <a:solidFill>
                  <a:srgbClr val="80808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-396492752"/>
        <c:crosses val="autoZero"/>
        <c:crossBetween val="between"/>
      </c:valAx>
      <c:spPr>
        <a:noFill/>
        <a:ln w="148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85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3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</a:rPr>
              <a:t>Бюджет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млн. Евро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 w="2541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Лист1!$E$1</c:f>
              <c:strCache>
                <c:ptCount val="1"/>
                <c:pt idx="0">
                  <c:v>Кол-во нов.проектов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6000"/>
                    <a:tint val="50000"/>
                    <a:satMod val="300000"/>
                  </a:schemeClr>
                </a:gs>
                <a:gs pos="35000">
                  <a:schemeClr val="accent5">
                    <a:shade val="76000"/>
                    <a:tint val="37000"/>
                    <a:satMod val="300000"/>
                  </a:schemeClr>
                </a:gs>
                <a:gs pos="100000">
                  <a:schemeClr val="accent5">
                    <a:shade val="76000"/>
                    <a:tint val="15000"/>
                    <a:satMod val="350000"/>
                  </a:schemeClr>
                </a:gs>
              </a:gsLst>
              <a:lin ang="16200000" scaled="1"/>
            </a:gradFill>
            <a:ln w="9529" cap="flat" cmpd="sng" algn="ctr">
              <a:solidFill>
                <a:schemeClr val="accent5">
                  <a:shade val="76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5">
                  <a:shade val="76000"/>
                  <a:shade val="95000"/>
                </a:schemeClr>
              </a:contourClr>
            </a:sp3d>
          </c:spPr>
          <c:invertIfNegative val="0"/>
          <c:dLbls>
            <c:spPr>
              <a:noFill/>
              <a:ln w="2541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Лист1!$A$2:$A$9</c:f>
              <c:numCache>
                <c:formatCode>General</c:formatCode>
                <c:ptCount val="8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2011</c:v>
                </c:pt>
                <c:pt idx="6">
                  <c:v>2013</c:v>
                </c:pt>
                <c:pt idx="7">
                  <c:v>2015</c:v>
                </c:pt>
              </c:numCache>
            </c:num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0.21500000000000008</c:v>
                </c:pt>
                <c:pt idx="1">
                  <c:v>0.48000000000000015</c:v>
                </c:pt>
                <c:pt idx="2">
                  <c:v>1.1000000000000001</c:v>
                </c:pt>
                <c:pt idx="3">
                  <c:v>1.53</c:v>
                </c:pt>
                <c:pt idx="4">
                  <c:v>2.42</c:v>
                </c:pt>
                <c:pt idx="5">
                  <c:v>1.43</c:v>
                </c:pt>
                <c:pt idx="6">
                  <c:v>2.62</c:v>
                </c:pt>
                <c:pt idx="7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Лист1!$G$4</c:f>
              <c:strCache>
                <c:ptCount val="1"/>
                <c:pt idx="0">
                  <c:v>Общ бюджет(млн.дол)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7000"/>
                    <a:tint val="50000"/>
                    <a:satMod val="300000"/>
                  </a:schemeClr>
                </a:gs>
                <a:gs pos="35000">
                  <a:schemeClr val="accent5">
                    <a:tint val="77000"/>
                    <a:tint val="37000"/>
                    <a:satMod val="300000"/>
                  </a:schemeClr>
                </a:gs>
                <a:gs pos="100000">
                  <a:schemeClr val="accent5">
                    <a:tint val="77000"/>
                    <a:tint val="15000"/>
                    <a:satMod val="350000"/>
                  </a:schemeClr>
                </a:gs>
              </a:gsLst>
              <a:lin ang="16200000" scaled="1"/>
            </a:gradFill>
            <a:ln w="9529" cap="flat" cmpd="sng" algn="ctr">
              <a:solidFill>
                <a:schemeClr val="accent5">
                  <a:tint val="77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5">
                  <a:tint val="77000"/>
                  <a:shade val="95000"/>
                </a:schemeClr>
              </a:contourClr>
            </a:sp3d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2001</c:v>
                </c:pt>
                <c:pt idx="1">
                  <c:v>2003</c:v>
                </c:pt>
                <c:pt idx="2">
                  <c:v>2005</c:v>
                </c:pt>
                <c:pt idx="3">
                  <c:v>2007</c:v>
                </c:pt>
                <c:pt idx="4">
                  <c:v>2009</c:v>
                </c:pt>
                <c:pt idx="5">
                  <c:v>2011</c:v>
                </c:pt>
                <c:pt idx="6">
                  <c:v>2013</c:v>
                </c:pt>
                <c:pt idx="7">
                  <c:v>2015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396493296"/>
        <c:axId val="-396493840"/>
        <c:axId val="0"/>
      </c:bar3DChart>
      <c:catAx>
        <c:axId val="-39649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96493840"/>
        <c:crosses val="autoZero"/>
        <c:auto val="1"/>
        <c:lblAlgn val="ctr"/>
        <c:lblOffset val="100"/>
        <c:noMultiLvlLbl val="0"/>
      </c:catAx>
      <c:valAx>
        <c:axId val="-396493840"/>
        <c:scaling>
          <c:orientation val="minMax"/>
        </c:scaling>
        <c:delete val="0"/>
        <c:axPos val="l"/>
        <c:majorGridlines>
          <c:spPr>
            <a:ln w="952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96493296"/>
        <c:crosses val="autoZero"/>
        <c:crossBetween val="between"/>
      </c:valAx>
      <c:spPr>
        <a:noFill/>
        <a:ln w="2541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70C0"/>
                </a:solidFill>
              </a:rPr>
              <a:t>Изменения. Рост.</a:t>
            </a:r>
            <a:r>
              <a:rPr lang="ru-RU" b="1" baseline="0" dirty="0" smtClean="0">
                <a:solidFill>
                  <a:srgbClr val="0070C0"/>
                </a:solidFill>
              </a:rPr>
              <a:t> Развитие. </a:t>
            </a:r>
            <a:endParaRPr lang="ru-RU" b="1" dirty="0">
              <a:solidFill>
                <a:srgbClr val="0070C0"/>
              </a:solidFill>
            </a:endParaRPr>
          </a:p>
        </c:rich>
      </c:tx>
      <c:layout>
        <c:manualLayout>
          <c:xMode val="edge"/>
          <c:yMode val="edge"/>
          <c:x val="0.32753125810089639"/>
          <c:y val="2.3740551291741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5151586603903351E-2"/>
          <c:y val="0.11879518467677229"/>
          <c:w val="0.94573714689657362"/>
          <c:h val="0.777878791088756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13</c:v>
                </c:pt>
                <c:pt idx="1">
                  <c:v>16</c:v>
                </c:pt>
                <c:pt idx="2">
                  <c:v>30</c:v>
                </c:pt>
                <c:pt idx="3">
                  <c:v>31</c:v>
                </c:pt>
                <c:pt idx="4">
                  <c:v>32</c:v>
                </c:pt>
                <c:pt idx="5">
                  <c:v>35</c:v>
                </c:pt>
                <c:pt idx="6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доноров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стран-участниц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396494384"/>
        <c:axId val="-396488400"/>
      </c:barChart>
      <c:catAx>
        <c:axId val="-39649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96488400"/>
        <c:crosses val="autoZero"/>
        <c:auto val="1"/>
        <c:lblAlgn val="ctr"/>
        <c:lblOffset val="100"/>
        <c:noMultiLvlLbl val="0"/>
      </c:catAx>
      <c:valAx>
        <c:axId val="-39648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9649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37131017620854"/>
          <c:y val="0.94074375013890177"/>
          <c:w val="0.7311832019812341"/>
          <c:h val="5.3980571796266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0.03568</cdr:x>
      <cdr:y>0.49356</cdr:y>
    </cdr:from>
    <cdr:to>
      <cdr:x>0.17344</cdr:x>
      <cdr:y>0.68799</cdr:y>
    </cdr:to>
    <cdr:pic>
      <cdr:nvPicPr>
        <cdr:cNvPr id="2" name="Рисунок 1" descr="1 Leadership.JPG"/>
        <cdr:cNvPicPr/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98376" y="2376264"/>
          <a:ext cx="1152128" cy="9361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0.17344</cdr:x>
      <cdr:y>0.41878</cdr:y>
    </cdr:from>
    <cdr:to>
      <cdr:x>0.32842</cdr:x>
      <cdr:y>0.62817</cdr:y>
    </cdr:to>
    <cdr:pic>
      <cdr:nvPicPr>
        <cdr:cNvPr id="3" name="Picture 4" descr="IMG_5036"/>
        <cdr:cNvPicPr/>
      </cdr:nvPicPr>
      <cdr:blipFill>
        <a:blip xmlns:a="http://schemas.openxmlformats.org/drawingml/2006/main" xmlns:r="http://schemas.openxmlformats.org/officeDocument/2006/relationships" r:embed="rId2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450504" y="2016224"/>
          <a:ext cx="1296144" cy="10081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0.73309</cdr:x>
      <cdr:y>0.02991</cdr:y>
    </cdr:from>
    <cdr:to>
      <cdr:x>0.89668</cdr:x>
      <cdr:y>0.20939</cdr:y>
    </cdr:to>
    <cdr:pic>
      <cdr:nvPicPr>
        <cdr:cNvPr id="4" name="Рисунок 3" descr="C:\Tatiana Shakirova\CA REC\Eco-education\2015_6th CALPESD\38_PIctures CALP\2015-09-14-Leadership-Opening-Photos\IMG_2507.JPG"/>
        <cdr:cNvPicPr/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131024" y="144016"/>
          <a:ext cx="1368153" cy="8640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0.57811</cdr:x>
      <cdr:y>0.11965</cdr:y>
    </cdr:from>
    <cdr:to>
      <cdr:x>0.73309</cdr:x>
      <cdr:y>0.31408</cdr:y>
    </cdr:to>
    <cdr:pic>
      <cdr:nvPicPr>
        <cdr:cNvPr id="5" name="Picture 4" descr="C:\Tatiana Shakirova\CA REC\Eco-education\2014 5-th CALPESD\26 Pictures\20140916_145236.jpg"/>
        <cdr:cNvPicPr/>
      </cdr:nvPicPr>
      <cdr:blipFill>
        <a:blip xmlns:a="http://schemas.openxmlformats.org/drawingml/2006/main" xmlns:r="http://schemas.openxmlformats.org/officeDocument/2006/relationships" r:embed="rId4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834880" y="576064"/>
          <a:ext cx="1296144" cy="936104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0.40591</cdr:x>
      <cdr:y>0.17948</cdr:y>
    </cdr:from>
    <cdr:to>
      <cdr:x>0.57811</cdr:x>
      <cdr:y>0.37391</cdr:y>
    </cdr:to>
    <cdr:pic>
      <cdr:nvPicPr>
        <cdr:cNvPr id="6" name="Picture 2" descr="C:\Tatiana Shakirova\CA REC\Eco-education\2013 UNEP-4 CALPESD\24 Pictures\IMG_2261.jpeg"/>
        <cdr:cNvPicPr/>
      </cdr:nvPicPr>
      <cdr:blipFill>
        <a:blip xmlns:a="http://schemas.openxmlformats.org/drawingml/2006/main" xmlns:r="http://schemas.openxmlformats.org/officeDocument/2006/relationships" r:embed="rId5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94720" y="864096"/>
          <a:ext cx="1440160" cy="936104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  <cdr:relSizeAnchor xmlns:cdr="http://schemas.openxmlformats.org/drawingml/2006/chartDrawing">
    <cdr:from>
      <cdr:x>0.25093</cdr:x>
      <cdr:y>0.22435</cdr:y>
    </cdr:from>
    <cdr:to>
      <cdr:x>0.40591</cdr:x>
      <cdr:y>0.41936</cdr:y>
    </cdr:to>
    <cdr:pic>
      <cdr:nvPicPr>
        <cdr:cNvPr id="7" name="Picture 2" descr="C:\Tatiana Shakirova\2012 UNEP - CALPESD-3\29 алма рай\IMG_1365.JPG"/>
        <cdr:cNvPicPr/>
      </cdr:nvPicPr>
      <cdr:blipFill>
        <a:blip xmlns:a="http://schemas.openxmlformats.org/drawingml/2006/main" xmlns:r="http://schemas.openxmlformats.org/officeDocument/2006/relationships" r:embed="rId6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098576" y="1080120"/>
          <a:ext cx="1296144" cy="938912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D1858-298F-4A54-BD6D-F06F79CCC623}" type="datetimeFigureOut">
              <a:rPr lang="ru-RU" smtClean="0"/>
              <a:t>24.05.2016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E5105-A5B2-494C-8012-2B069ED99A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3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E5105-A5B2-494C-8012-2B069ED99A4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carececo.org/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rupor.sampo.ru/topic/7522" TargetMode="External"/><Relationship Id="rId13" Type="http://schemas.openxmlformats.org/officeDocument/2006/relationships/image" Target="../media/image8.jpeg"/><Relationship Id="rId1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hyperlink" Target="https://vk.com/unca_center" TargetMode="External"/><Relationship Id="rId17" Type="http://schemas.openxmlformats.org/officeDocument/2006/relationships/hyperlink" Target="http://ono.org.ua/category/elektronnye-dengi/cistemy-elektronnyx-deneg/page/2" TargetMode="External"/><Relationship Id="rId2" Type="http://schemas.openxmlformats.org/officeDocument/2006/relationships/image" Target="../media/image2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k.com/psy_consult" TargetMode="External"/><Relationship Id="rId11" Type="http://schemas.openxmlformats.org/officeDocument/2006/relationships/image" Target="../media/image7.jpeg"/><Relationship Id="rId5" Type="http://schemas.openxmlformats.org/officeDocument/2006/relationships/image" Target="../media/image4.jpeg"/><Relationship Id="rId15" Type="http://schemas.openxmlformats.org/officeDocument/2006/relationships/image" Target="../media/image9.jpeg"/><Relationship Id="rId10" Type="http://schemas.openxmlformats.org/officeDocument/2006/relationships/hyperlink" Target="http://www.anspa.ru/ncd-1-7-795/news.html" TargetMode="External"/><Relationship Id="rId4" Type="http://schemas.openxmlformats.org/officeDocument/2006/relationships/hyperlink" Target="http://info.olimpiada.ru/article/330" TargetMode="External"/><Relationship Id="rId9" Type="http://schemas.openxmlformats.org/officeDocument/2006/relationships/image" Target="../media/image6.jpeg"/><Relationship Id="rId14" Type="http://schemas.openxmlformats.org/officeDocument/2006/relationships/hyperlink" Target="http://www.suggest-keywords.com/Y2FydG9vbiBmYXJtZXI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Региональный экологический центр Центральной Азии</a:t>
            </a:r>
            <a:r>
              <a:rPr lang="en-GB" sz="3600" dirty="0" smtClean="0"/>
              <a:t>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Изменения. Рост. Развитие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984776" cy="766936"/>
          </a:xfrm>
        </p:spPr>
        <p:txBody>
          <a:bodyPr>
            <a:noAutofit/>
          </a:bodyPr>
          <a:lstStyle/>
          <a:p>
            <a:r>
              <a:rPr lang="ru-RU" sz="1800" dirty="0" err="1" smtClean="0">
                <a:solidFill>
                  <a:schemeClr val="tx1"/>
                </a:solidFill>
              </a:rPr>
              <a:t>Искандар</a:t>
            </a:r>
            <a:r>
              <a:rPr lang="ru-RU" sz="1800" dirty="0" smtClean="0">
                <a:solidFill>
                  <a:schemeClr val="tx1"/>
                </a:solidFill>
              </a:rPr>
              <a:t> Абдуллаев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ru-RU" sz="1800" dirty="0" smtClean="0">
                <a:solidFill>
                  <a:schemeClr val="tx1"/>
                </a:solidFill>
              </a:rPr>
              <a:t>Региональный экологический центр Центральной Азии </a:t>
            </a:r>
            <a:r>
              <a:rPr lang="en-US" sz="1800" dirty="0" smtClean="0">
                <a:solidFill>
                  <a:schemeClr val="tx1"/>
                </a:solidFill>
              </a:rPr>
              <a:t>(</a:t>
            </a:r>
            <a:r>
              <a:rPr lang="ru-RU" sz="1800" dirty="0" smtClean="0">
                <a:solidFill>
                  <a:schemeClr val="tx1"/>
                </a:solidFill>
              </a:rPr>
              <a:t>РЭЦЦА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17632" cy="940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Взаимодействие РЭЦЦА с партнерами</a:t>
            </a:r>
            <a:endParaRPr lang="ru-RU" dirty="0"/>
          </a:p>
        </p:txBody>
      </p:sp>
      <p:pic>
        <p:nvPicPr>
          <p:cNvPr id="31745" name="Схема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7740352" cy="4267944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5720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52128"/>
          </a:xfrm>
        </p:spPr>
        <p:txBody>
          <a:bodyPr>
            <a:noAutofit/>
          </a:bodyPr>
          <a:lstStyle/>
          <a:p>
            <a:r>
              <a:rPr lang="ru-RU" sz="3200" dirty="0" smtClean="0"/>
              <a:t>Достижения: Содействие </a:t>
            </a:r>
            <a:r>
              <a:rPr lang="ru-RU" sz="3200" dirty="0" err="1" smtClean="0"/>
              <a:t>межсекторальному</a:t>
            </a:r>
            <a:r>
              <a:rPr lang="ru-RU" sz="3200" dirty="0" smtClean="0"/>
              <a:t>, региональному и международному сотрудничеству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680520"/>
          </a:xfrm>
        </p:spPr>
        <p:txBody>
          <a:bodyPr vert="horz" lIns="91440" tIns="45720" rIns="91440" bIns="45720" rtlCol="0">
            <a:no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ru-RU" sz="2200" dirty="0" smtClean="0"/>
              <a:t>Продвижение интересов </a:t>
            </a:r>
            <a:r>
              <a:rPr lang="ru-RU" sz="2200" dirty="0"/>
              <a:t>ЦА региона по ключевым экологическим </a:t>
            </a:r>
            <a:r>
              <a:rPr lang="ru-RU" sz="2200" dirty="0" smtClean="0"/>
              <a:t>проблемам</a:t>
            </a:r>
            <a:endParaRPr lang="ru-RU" sz="2200" dirty="0"/>
          </a:p>
          <a:p>
            <a:pPr lvl="1"/>
            <a:r>
              <a:rPr lang="ru-RU" sz="2000" b="1" dirty="0" smtClean="0"/>
              <a:t>Региональный </a:t>
            </a:r>
            <a:r>
              <a:rPr lang="en-US" sz="2000" b="1" dirty="0" smtClean="0"/>
              <a:t>=&gt; </a:t>
            </a:r>
            <a:r>
              <a:rPr lang="ru-RU" sz="2000" b="1" dirty="0" smtClean="0"/>
              <a:t>глобальный</a:t>
            </a:r>
            <a:r>
              <a:rPr lang="en-US" sz="2000" b="1" dirty="0" smtClean="0"/>
              <a:t>:</a:t>
            </a:r>
            <a:r>
              <a:rPr lang="en-US" sz="2000" dirty="0" smtClean="0"/>
              <a:t> </a:t>
            </a:r>
            <a:r>
              <a:rPr lang="ru-RU" sz="2000" dirty="0" smtClean="0"/>
              <a:t>Министерские конференции, Встречи заинтересованных сторон </a:t>
            </a:r>
            <a:r>
              <a:rPr lang="en-US" sz="2000" dirty="0" smtClean="0"/>
              <a:t>(UNCCD)</a:t>
            </a:r>
            <a:r>
              <a:rPr lang="ru-RU" sz="2000" dirty="0" smtClean="0"/>
              <a:t>, </a:t>
            </a:r>
            <a:r>
              <a:rPr lang="en-US" sz="2000" dirty="0" smtClean="0"/>
              <a:t>COP (UNFCCC)</a:t>
            </a:r>
          </a:p>
          <a:p>
            <a:pPr lvl="1"/>
            <a:r>
              <a:rPr lang="ru-RU" sz="2000" b="1" dirty="0" smtClean="0"/>
              <a:t>Глобальный </a:t>
            </a:r>
            <a:r>
              <a:rPr lang="en-US" sz="2000" b="1" dirty="0" smtClean="0"/>
              <a:t>=&gt; </a:t>
            </a:r>
            <a:r>
              <a:rPr lang="ru-RU" sz="2000" b="1" dirty="0" smtClean="0"/>
              <a:t>региональный</a:t>
            </a:r>
            <a:r>
              <a:rPr lang="en-US" sz="2000" b="1" dirty="0" smtClean="0"/>
              <a:t>:</a:t>
            </a:r>
            <a:r>
              <a:rPr lang="en-US" sz="2000" dirty="0" smtClean="0"/>
              <a:t> </a:t>
            </a:r>
            <a:r>
              <a:rPr lang="ru-RU" sz="2000" dirty="0" smtClean="0"/>
              <a:t>Экологические конвенции</a:t>
            </a:r>
            <a:r>
              <a:rPr lang="en-US" sz="2000" dirty="0" smtClean="0"/>
              <a:t>, </a:t>
            </a:r>
            <a:r>
              <a:rPr lang="ru-RU" sz="2000" dirty="0" smtClean="0"/>
              <a:t>процесс «Окружающая Среда для Европы»</a:t>
            </a:r>
            <a:r>
              <a:rPr lang="en-US" sz="2000" dirty="0" smtClean="0"/>
              <a:t>, </a:t>
            </a:r>
            <a:r>
              <a:rPr lang="ru-RU" sz="2000" dirty="0" smtClean="0"/>
              <a:t>Повестка дня </a:t>
            </a:r>
            <a:r>
              <a:rPr lang="en-US" sz="2000" dirty="0" smtClean="0"/>
              <a:t>2030</a:t>
            </a:r>
            <a:endParaRPr lang="ru-RU" sz="2000" b="1" dirty="0" smtClean="0"/>
          </a:p>
          <a:p>
            <a:pPr lvl="1"/>
            <a:r>
              <a:rPr lang="ru-RU" sz="2000" b="1" dirty="0" smtClean="0"/>
              <a:t>Национальный </a:t>
            </a:r>
            <a:r>
              <a:rPr lang="en-US" sz="2000" b="1" dirty="0"/>
              <a:t>=&gt;</a:t>
            </a:r>
            <a:r>
              <a:rPr lang="ru-RU" sz="2000" b="1" dirty="0" smtClean="0"/>
              <a:t> региональный</a:t>
            </a:r>
            <a:endParaRPr lang="en-US" sz="2000" b="1" dirty="0"/>
          </a:p>
          <a:p>
            <a:r>
              <a:rPr lang="ru-RU" sz="2200" dirty="0" smtClean="0"/>
              <a:t>Первым в ЦА начал работать по управлению водными ресурсами на малых трансграничных реках</a:t>
            </a:r>
          </a:p>
          <a:p>
            <a:r>
              <a:rPr lang="ru-RU" sz="2200" dirty="0" smtClean="0"/>
              <a:t>Впервые в ЦА, 15 </a:t>
            </a:r>
            <a:r>
              <a:rPr lang="ru-RU" sz="2200" dirty="0"/>
              <a:t>городов </a:t>
            </a:r>
            <a:r>
              <a:rPr lang="ru-RU" sz="2200" dirty="0" smtClean="0"/>
              <a:t>–подписантов «</a:t>
            </a:r>
            <a:r>
              <a:rPr lang="ru-RU" sz="2200" dirty="0"/>
              <a:t>Соглашение Мэров – Восток» (</a:t>
            </a:r>
            <a:r>
              <a:rPr lang="ru-RU" sz="2200" dirty="0" err="1"/>
              <a:t>CoMoEast</a:t>
            </a:r>
            <a:r>
              <a:rPr lang="ru-RU" sz="2200" dirty="0"/>
              <a:t>), </a:t>
            </a:r>
            <a:r>
              <a:rPr lang="ru-RU" sz="2200" dirty="0" smtClean="0"/>
              <a:t>разработаны </a:t>
            </a:r>
            <a:r>
              <a:rPr lang="ru-RU" sz="2200" dirty="0"/>
              <a:t>муниципальные Планы действий по устойчивому энергетическому развитию (</a:t>
            </a:r>
            <a:r>
              <a:rPr lang="en-US" sz="2200" dirty="0"/>
              <a:t>SEAP</a:t>
            </a:r>
            <a:r>
              <a:rPr lang="ru-RU" sz="2200" dirty="0"/>
              <a:t>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86409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Достижения: Продвижение инновационных инструментов в сфере охраны окружающей среды.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4741987"/>
          </a:xfrm>
        </p:spPr>
        <p:txBody>
          <a:bodyPr>
            <a:noAutofit/>
          </a:bodyPr>
          <a:lstStyle/>
          <a:p>
            <a:pPr lvl="0"/>
            <a:r>
              <a:rPr lang="ru-RU" sz="2200" dirty="0" smtClean="0"/>
              <a:t>Первые в регионе национальные секторальные программы  </a:t>
            </a:r>
            <a:r>
              <a:rPr lang="ru-RU" sz="2200" dirty="0" err="1" smtClean="0"/>
              <a:t>низкоуглеродного</a:t>
            </a:r>
            <a:r>
              <a:rPr lang="ru-RU" sz="2200" dirty="0" smtClean="0"/>
              <a:t> развития (NAMA) для Кыргызстана, Узбекистана и Таджикистана</a:t>
            </a:r>
          </a:p>
          <a:p>
            <a:r>
              <a:rPr lang="ru-RU" sz="2200" dirty="0"/>
              <a:t>Лидерство в продвижении </a:t>
            </a:r>
            <a:r>
              <a:rPr lang="ru-RU" sz="2200" dirty="0" err="1"/>
              <a:t>экосистемного</a:t>
            </a:r>
            <a:r>
              <a:rPr lang="ru-RU" sz="2200" dirty="0"/>
              <a:t> подхода: 3 схемы ПЭУ</a:t>
            </a:r>
            <a:r>
              <a:rPr lang="en-US" sz="2200" dirty="0"/>
              <a:t>: 37,000 </a:t>
            </a:r>
            <a:r>
              <a:rPr lang="ru-RU" sz="2200" dirty="0"/>
              <a:t>посадок</a:t>
            </a:r>
            <a:r>
              <a:rPr lang="en-US" sz="2200" dirty="0"/>
              <a:t>, </a:t>
            </a:r>
            <a:r>
              <a:rPr lang="ru-RU" sz="2200" dirty="0"/>
              <a:t>отремонтировано </a:t>
            </a:r>
            <a:r>
              <a:rPr lang="en-US" sz="2200" dirty="0"/>
              <a:t>500 </a:t>
            </a:r>
            <a:r>
              <a:rPr lang="ru-RU" sz="2200" dirty="0"/>
              <a:t>метров </a:t>
            </a:r>
            <a:r>
              <a:rPr lang="ru-RU" sz="2200" dirty="0" err="1"/>
              <a:t>межпастбищных</a:t>
            </a:r>
            <a:r>
              <a:rPr lang="ru-RU" sz="2200" dirty="0"/>
              <a:t> дорог</a:t>
            </a:r>
            <a:r>
              <a:rPr lang="en-US" sz="2200" dirty="0"/>
              <a:t>, </a:t>
            </a:r>
            <a:r>
              <a:rPr lang="ru-RU" sz="2200" dirty="0"/>
              <a:t>охрана более </a:t>
            </a:r>
            <a:r>
              <a:rPr lang="en-US" sz="2200" dirty="0"/>
              <a:t>2,000 </a:t>
            </a:r>
            <a:r>
              <a:rPr lang="ru-RU" sz="2200" dirty="0"/>
              <a:t>гектаров леса</a:t>
            </a:r>
          </a:p>
          <a:p>
            <a:pPr lvl="0"/>
            <a:r>
              <a:rPr lang="ru-RU" sz="2200" dirty="0" smtClean="0"/>
              <a:t>Лидерство в применение </a:t>
            </a:r>
            <a:r>
              <a:rPr lang="ru-RU" sz="2200" dirty="0"/>
              <a:t>инструментов оценки </a:t>
            </a:r>
            <a:r>
              <a:rPr lang="ru-RU" sz="2200" dirty="0" err="1"/>
              <a:t>экосистемных</a:t>
            </a:r>
            <a:r>
              <a:rPr lang="ru-RU" sz="2200" dirty="0"/>
              <a:t> услуг, картографирования, использование различных моделей (</a:t>
            </a:r>
            <a:r>
              <a:rPr lang="ru-RU" sz="2200" dirty="0" err="1"/>
              <a:t>General</a:t>
            </a:r>
            <a:r>
              <a:rPr lang="ru-RU" sz="2200" dirty="0"/>
              <a:t> </a:t>
            </a:r>
            <a:r>
              <a:rPr lang="ru-RU" sz="2200" dirty="0" err="1"/>
              <a:t>Equilibrium</a:t>
            </a:r>
            <a:r>
              <a:rPr lang="ru-RU" sz="2200" dirty="0"/>
              <a:t>, SWAT, </a:t>
            </a:r>
            <a:r>
              <a:rPr lang="ru-RU" sz="2200" dirty="0" err="1"/>
              <a:t>ReInvest</a:t>
            </a:r>
            <a:r>
              <a:rPr lang="ru-RU" sz="2200" dirty="0"/>
              <a:t>) для оценки воздействия на </a:t>
            </a:r>
            <a:r>
              <a:rPr lang="ru-RU" sz="2200" dirty="0" smtClean="0"/>
              <a:t>ЭУ</a:t>
            </a:r>
          </a:p>
          <a:p>
            <a:pPr lvl="0"/>
            <a:r>
              <a:rPr lang="ru-RU" sz="2200" dirty="0" smtClean="0"/>
              <a:t>Гармонизация </a:t>
            </a:r>
            <a:r>
              <a:rPr lang="ru-RU" sz="2200" dirty="0"/>
              <a:t>экологической отчетности и доступности экологической </a:t>
            </a:r>
            <a:r>
              <a:rPr lang="ru-RU" sz="2200" dirty="0" smtClean="0"/>
              <a:t>информации. Доступно он-</a:t>
            </a:r>
            <a:r>
              <a:rPr lang="ru-RU" sz="2200" dirty="0" err="1" smtClean="0"/>
              <a:t>лайн</a:t>
            </a:r>
            <a:r>
              <a:rPr lang="ru-RU" sz="2200" dirty="0" smtClean="0"/>
              <a:t> </a:t>
            </a:r>
            <a:r>
              <a:rPr lang="en-US" sz="2200" dirty="0" smtClean="0"/>
              <a:t>36 </a:t>
            </a:r>
            <a:r>
              <a:rPr lang="ru-RU" sz="2200" dirty="0" smtClean="0"/>
              <a:t>экологических индикаторов, </a:t>
            </a:r>
            <a:r>
              <a:rPr lang="en-US" sz="2200" dirty="0"/>
              <a:t>5 </a:t>
            </a:r>
            <a:r>
              <a:rPr lang="ru-RU" sz="2200" dirty="0" smtClean="0"/>
              <a:t>версий ОСОС </a:t>
            </a:r>
            <a:r>
              <a:rPr lang="en-US" sz="2200" dirty="0" err="1" smtClean="0"/>
              <a:t>SoERs</a:t>
            </a:r>
            <a:r>
              <a:rPr lang="ru-RU" sz="2200" dirty="0"/>
              <a:t>,</a:t>
            </a:r>
            <a:r>
              <a:rPr lang="en-US" sz="2200" dirty="0" smtClean="0"/>
              <a:t> </a:t>
            </a:r>
            <a:r>
              <a:rPr lang="ru-RU" sz="2200" dirty="0" smtClean="0"/>
              <a:t>разработано 4 </a:t>
            </a:r>
            <a:r>
              <a:rPr lang="ru-RU" sz="2200" dirty="0"/>
              <a:t>главы </a:t>
            </a:r>
            <a:r>
              <a:rPr lang="ru-RU" sz="2200" dirty="0" smtClean="0"/>
              <a:t>в ОСОС Туркменистана</a:t>
            </a:r>
            <a:endParaRPr lang="en-US" sz="2200" dirty="0"/>
          </a:p>
          <a:p>
            <a:pPr lvl="0"/>
            <a:r>
              <a:rPr lang="ru-RU" sz="2200" dirty="0" smtClean="0"/>
              <a:t>Партнерство для продвижения Целей Устойчивого Развития в ЦА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080120"/>
          </a:xfrm>
        </p:spPr>
        <p:txBody>
          <a:bodyPr>
            <a:noAutofit/>
          </a:bodyPr>
          <a:lstStyle/>
          <a:p>
            <a:r>
              <a:rPr lang="ru-RU" sz="3000" dirty="0" smtClean="0"/>
              <a:t>Достижения: Наращивание знаний и распространение информации по актуальным экологическим аспектам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844824"/>
            <a:ext cx="9036496" cy="4824536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200" dirty="0"/>
              <a:t>Созданы уникальные образовательные ресурсы для среднего и средне- специального </a:t>
            </a:r>
            <a:r>
              <a:rPr lang="ru-RU" sz="2200" dirty="0" smtClean="0"/>
              <a:t>образования: </a:t>
            </a:r>
          </a:p>
          <a:p>
            <a:pPr marL="685800" lvl="1"/>
            <a:r>
              <a:rPr lang="ru-RU" sz="1800" dirty="0" smtClean="0"/>
              <a:t>«</a:t>
            </a:r>
            <a:r>
              <a:rPr lang="ru-RU" sz="1800" dirty="0"/>
              <a:t>Цели устойчивого развития в ЦА», </a:t>
            </a:r>
            <a:endParaRPr lang="ru-RU" sz="1800" dirty="0" smtClean="0"/>
          </a:p>
          <a:p>
            <a:pPr marL="685800" lvl="1"/>
            <a:r>
              <a:rPr lang="ru-RU" sz="1800" dirty="0" smtClean="0"/>
              <a:t>«</a:t>
            </a:r>
            <a:r>
              <a:rPr lang="ru-RU" sz="1800" dirty="0"/>
              <a:t>Зелёный Пакет Центральной Азии», </a:t>
            </a:r>
            <a:endParaRPr lang="ru-RU" sz="1800" dirty="0" smtClean="0"/>
          </a:p>
          <a:p>
            <a:pPr marL="685800" lvl="1"/>
            <a:r>
              <a:rPr lang="ru-RU" sz="1800" dirty="0" smtClean="0"/>
              <a:t>«</a:t>
            </a:r>
            <a:r>
              <a:rPr lang="ru-RU" sz="1800" dirty="0"/>
              <a:t>Зелёный Пакет - Ледники ЦА» </a:t>
            </a:r>
            <a:endParaRPr lang="ru-RU" sz="1800" dirty="0" smtClean="0"/>
          </a:p>
          <a:p>
            <a:pPr marL="685800" lvl="1"/>
            <a:r>
              <a:rPr lang="ru-RU" sz="1800" dirty="0" smtClean="0"/>
              <a:t>«</a:t>
            </a:r>
            <a:r>
              <a:rPr lang="ru-RU" sz="1800" dirty="0"/>
              <a:t>Каспийский Зелёный Пакет» </a:t>
            </a:r>
          </a:p>
          <a:p>
            <a:r>
              <a:rPr lang="ru-RU" sz="2200" dirty="0"/>
              <a:t>Разработаны учебные курсы для бакалавров и магистров по экологии, ИУВР, </a:t>
            </a:r>
            <a:r>
              <a:rPr lang="ru-RU" sz="2200" dirty="0" err="1"/>
              <a:t>энергоэффективности</a:t>
            </a:r>
            <a:r>
              <a:rPr lang="ru-RU" sz="2200" dirty="0"/>
              <a:t> и устойчивому развитию, которые были введены в системы высшего и средне-специального образования ряда стран ЦА</a:t>
            </a:r>
          </a:p>
          <a:p>
            <a:endParaRPr lang="ru-RU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381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Программа Лидерства: </a:t>
            </a: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2010-2016 годы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777752"/>
              </p:ext>
            </p:extLst>
          </p:nvPr>
        </p:nvGraphicFramePr>
        <p:xfrm>
          <a:off x="457200" y="1124744"/>
          <a:ext cx="8363272" cy="4814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75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620688"/>
            <a:ext cx="8496944" cy="72008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Портал знаний: </a:t>
            </a:r>
            <a:r>
              <a:rPr lang="en-US" sz="3200" b="1" dirty="0" smtClean="0">
                <a:latin typeface="Calibri" pitchFamily="34" charset="0"/>
                <a:hlinkClick r:id="rId3"/>
              </a:rPr>
              <a:t>http</a:t>
            </a:r>
            <a:r>
              <a:rPr lang="en-US" sz="3200" b="1" dirty="0">
                <a:latin typeface="Calibri" pitchFamily="34" charset="0"/>
                <a:hlinkClick r:id="rId3"/>
              </a:rPr>
              <a:t>://carececo.org/</a:t>
            </a:r>
            <a:endParaRPr lang="ru-RU" sz="3000" dirty="0" smtClean="0"/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/>
          <a:srcRect l="14731" t="14783" r="16329" b="9464"/>
          <a:stretch/>
        </p:blipFill>
        <p:spPr>
          <a:xfrm>
            <a:off x="685289" y="1372274"/>
            <a:ext cx="3350343" cy="1935826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544" t="15120" r="5501" b="21566"/>
          <a:stretch>
            <a:fillRect/>
          </a:stretch>
        </p:blipFill>
        <p:spPr bwMode="auto">
          <a:xfrm>
            <a:off x="457475" y="4514585"/>
            <a:ext cx="3805973" cy="165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7087" t="10395" r="8455" b="13061"/>
          <a:stretch>
            <a:fillRect/>
          </a:stretch>
        </p:blipFill>
        <p:spPr bwMode="auto">
          <a:xfrm>
            <a:off x="4932040" y="4207261"/>
            <a:ext cx="3465837" cy="19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68" y="1493174"/>
            <a:ext cx="3462246" cy="1694027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8" cstate="print"/>
          <a:srcRect t="302" b="1"/>
          <a:stretch/>
        </p:blipFill>
        <p:spPr bwMode="auto">
          <a:xfrm>
            <a:off x="2360461" y="2677903"/>
            <a:ext cx="3891367" cy="2060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492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ru-RU" dirty="0" smtClean="0"/>
              <a:t>Взгляд в будущее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Самообучающаяся организация- усиление партнерства и построение эффективной системы управления</a:t>
            </a:r>
          </a:p>
          <a:p>
            <a:r>
              <a:rPr lang="ru-RU" sz="2800" dirty="0" smtClean="0"/>
              <a:t>Систематизация знаний и их распространение среды партнеров через инновационные подходы</a:t>
            </a:r>
          </a:p>
          <a:p>
            <a:r>
              <a:rPr lang="ru-RU" sz="2800" dirty="0" smtClean="0"/>
              <a:t>Партнерство  на основе взаимовыгодного обмена информацией и знаниями.  </a:t>
            </a:r>
          </a:p>
          <a:p>
            <a:r>
              <a:rPr lang="ru-RU" sz="2800" dirty="0" smtClean="0"/>
              <a:t>Знания, как ключ в решении серьёзных проблем устойчивости и охраны окружающей среды</a:t>
            </a:r>
          </a:p>
          <a:p>
            <a:r>
              <a:rPr lang="ru-RU" sz="2800" dirty="0" smtClean="0"/>
              <a:t>Инициатива по проведению ежегодной Водно-климатической форума Центральной Азии </a:t>
            </a:r>
          </a:p>
          <a:p>
            <a:endParaRPr lang="ru-RU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Tatiana Shakirova\CA REC\Eco-education\2012 COMO East_2011-2015\2015_June 22-26_Donors High-level Conference in Almaty_May 2015\51 Pictures Balzhan\Aziz\_0126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4266214"/>
            <a:ext cx="3645042" cy="243002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8067" t="33201" r="75396" b="37400"/>
          <a:stretch/>
        </p:blipFill>
        <p:spPr>
          <a:xfrm>
            <a:off x="6597413" y="1498062"/>
            <a:ext cx="2381132" cy="2232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8657" t="33201" r="75396" b="38450"/>
          <a:stretch/>
        </p:blipFill>
        <p:spPr>
          <a:xfrm>
            <a:off x="6355481" y="4123172"/>
            <a:ext cx="2716113" cy="2716113"/>
          </a:xfrm>
          <a:prstGeom prst="rect">
            <a:avLst/>
          </a:prstGeom>
        </p:spPr>
      </p:pic>
      <p:pic>
        <p:nvPicPr>
          <p:cNvPr id="9" name="Объект 5" descr="C:\Users\iosmanova.CARECECO.000\AppData\Local\Microsoft\Windows\Temporary Internet Files\Content.Word\IMG_8478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" y="505860"/>
            <a:ext cx="4568796" cy="293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/>
          <a:srcRect l="6295" t="17451" r="65356" b="24800"/>
          <a:stretch/>
        </p:blipFill>
        <p:spPr>
          <a:xfrm>
            <a:off x="3059832" y="1772817"/>
            <a:ext cx="374441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40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РЭЦЦА </a:t>
            </a:r>
            <a:r>
              <a:rPr lang="en-GB" dirty="0" smtClean="0"/>
              <a:t>– </a:t>
            </a:r>
            <a:r>
              <a:rPr lang="ru-RU" dirty="0" smtClean="0"/>
              <a:t>Региональная платформа сотрудничества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600" b="1" dirty="0" smtClean="0"/>
              <a:t>РЭЦЦА </a:t>
            </a:r>
            <a:r>
              <a:rPr lang="en-GB" sz="2600" b="1" dirty="0" smtClean="0"/>
              <a:t> – </a:t>
            </a:r>
            <a:r>
              <a:rPr lang="ru-RU" sz="2600" b="1" dirty="0" smtClean="0"/>
              <a:t>платформа для сотрудничества и обмена знаниями и технологиями </a:t>
            </a:r>
            <a:r>
              <a:rPr lang="en-GB" sz="2600" b="1" dirty="0" smtClean="0"/>
              <a:t>… </a:t>
            </a:r>
            <a:endParaRPr lang="ru-RU" sz="2600" b="1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ru-RU" sz="2600" dirty="0" smtClean="0"/>
              <a:t>Для решения экологических вопросов и вопросов устойчивого развития в Центральной Азии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sz="2600" dirty="0" smtClean="0"/>
              <a:t>Через предоставление площадки для </a:t>
            </a:r>
            <a:r>
              <a:rPr lang="ru-RU" sz="2600" dirty="0" err="1" smtClean="0"/>
              <a:t>межсекторальных</a:t>
            </a:r>
            <a:r>
              <a:rPr lang="ru-RU" sz="2600" dirty="0" smtClean="0"/>
              <a:t> диалогов на национальном и региональном уровне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ru-RU" sz="2600" dirty="0" smtClean="0"/>
              <a:t>Продвигая инновационные подходы и глобальные процессы в Центральной Азии</a:t>
            </a:r>
            <a:endParaRPr lang="en-GB" sz="26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РЭЦЦА </a:t>
            </a:r>
            <a:r>
              <a:rPr lang="en-GB" dirty="0" smtClean="0"/>
              <a:t>– </a:t>
            </a:r>
            <a:r>
              <a:rPr lang="ru-RU" dirty="0" smtClean="0"/>
              <a:t>Региональная платформа сотрудничества </a:t>
            </a:r>
            <a:endParaRPr lang="ru-RU" dirty="0"/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ph idx="1"/>
          </p:nvPr>
        </p:nvGraphicFramePr>
        <p:xfrm>
          <a:off x="50800" y="1535584"/>
          <a:ext cx="4470400" cy="2706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692416"/>
              </p:ext>
            </p:extLst>
          </p:nvPr>
        </p:nvGraphicFramePr>
        <p:xfrm>
          <a:off x="4355976" y="3140968"/>
          <a:ext cx="4788024" cy="2931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ымянный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20319" y="692696"/>
            <a:ext cx="3014472" cy="3998631"/>
          </a:xfrm>
          <a:prstGeom prst="rect">
            <a:avLst/>
          </a:prstGeom>
        </p:spPr>
      </p:pic>
      <p:pic>
        <p:nvPicPr>
          <p:cNvPr id="8" name="Picture 8" descr="https://encrypted-tbn3.gstatic.com/images?q=tbn:ANd9GcR5jCJXAI71MOyncGY_PA8n7n1lVc3mvuJIBJNkG7MNXZDxaP8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749" y="1756859"/>
            <a:ext cx="1332622" cy="792370"/>
          </a:xfrm>
          <a:prstGeom prst="rect">
            <a:avLst/>
          </a:prstGeom>
          <a:noFill/>
        </p:spPr>
      </p:pic>
      <p:pic>
        <p:nvPicPr>
          <p:cNvPr id="9" name="Picture 10" descr="https://encrypted-tbn2.gstatic.com/images?q=tbn:ANd9GcSQwNox8s76gg_QyuqOwKuyju2AuVWlmRod8OM9SHLQwKDxHlC_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766" y="3215258"/>
            <a:ext cx="1103819" cy="922792"/>
          </a:xfrm>
          <a:prstGeom prst="rect">
            <a:avLst/>
          </a:prstGeom>
          <a:noFill/>
        </p:spPr>
      </p:pic>
      <p:pic>
        <p:nvPicPr>
          <p:cNvPr id="10" name="Picture 12" descr="http://static01.rupor.sampo.ru/6806/resize/gold%20rupor-500x500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01524" y="4924961"/>
            <a:ext cx="893293" cy="893293"/>
          </a:xfrm>
          <a:prstGeom prst="rect">
            <a:avLst/>
          </a:prstGeom>
          <a:noFill/>
        </p:spPr>
      </p:pic>
      <p:pic>
        <p:nvPicPr>
          <p:cNvPr id="11" name="Picture 19" descr="http://www.anspa.ru/linkpics/News/effektivnoe_vzaimodeystvie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60946" y="4730615"/>
            <a:ext cx="1484760" cy="1113570"/>
          </a:xfrm>
          <a:prstGeom prst="rect">
            <a:avLst/>
          </a:prstGeom>
          <a:noFill/>
        </p:spPr>
      </p:pic>
      <p:pic>
        <p:nvPicPr>
          <p:cNvPr id="12" name="Picture 27" descr="https://encrypted-tbn1.gstatic.com/images?q=tbn:ANd9GcQZc_mpIPl7eCoNCUlo4CqjkaeMlWUldGLRNa9U3BFzbwwZU7Zc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56647" y="1496885"/>
            <a:ext cx="1158546" cy="946889"/>
          </a:xfrm>
          <a:prstGeom prst="rect">
            <a:avLst/>
          </a:prstGeom>
          <a:noFill/>
        </p:spPr>
      </p:pic>
      <p:pic>
        <p:nvPicPr>
          <p:cNvPr id="13" name="Picture 29" descr="https://encrypted-tbn1.gstatic.com/images?q=tbn:ANd9GcQ1PCUMQlrRwi4eNoSqnCxbyoU0b8K_oDAmw5BtZGWK7Ma6xlyo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73054" y="3040920"/>
            <a:ext cx="723923" cy="830925"/>
          </a:xfrm>
          <a:prstGeom prst="rect">
            <a:avLst/>
          </a:prstGeom>
          <a:noFill/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81656" y="3159869"/>
            <a:ext cx="308855" cy="66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31724" y="1407514"/>
            <a:ext cx="9714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/>
              <a:t>Наука </a:t>
            </a:r>
            <a:endParaRPr lang="ru-RU" sz="2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72200" y="2492896"/>
            <a:ext cx="27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Национальный – локальный уровни 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4371430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Распространение информации </a:t>
            </a:r>
            <a:endParaRPr lang="ru-RU" sz="2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75857" y="2794563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Национальные потребности  </a:t>
            </a:r>
            <a:endParaRPr lang="ru-RU" sz="2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15334" y="1767980"/>
            <a:ext cx="1765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err="1" smtClean="0"/>
              <a:t>Региональ-ный</a:t>
            </a:r>
            <a:r>
              <a:rPr lang="ru-RU" sz="2200" b="1" dirty="0" smtClean="0"/>
              <a:t> подход </a:t>
            </a:r>
            <a:endParaRPr lang="ru-RU" sz="2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10030" y="1135810"/>
            <a:ext cx="247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Новое поколение 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2715246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Доступ к знаниям </a:t>
            </a:r>
            <a:r>
              <a:rPr lang="en-US" sz="2200" b="1" dirty="0" smtClean="0"/>
              <a:t> </a:t>
            </a:r>
            <a:endParaRPr lang="ru-RU" sz="2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203505" y="4077072"/>
            <a:ext cx="2940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Сетевое взаимодействие </a:t>
            </a:r>
            <a:endParaRPr lang="ru-RU" sz="2200" b="1" dirty="0"/>
          </a:p>
        </p:txBody>
      </p:sp>
      <p:sp>
        <p:nvSpPr>
          <p:cNvPr id="23" name="Стрелка вправо 22"/>
          <p:cNvSpPr/>
          <p:nvPr/>
        </p:nvSpPr>
        <p:spPr>
          <a:xfrm rot="1263456">
            <a:off x="2059146" y="2140768"/>
            <a:ext cx="607274" cy="41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0910922">
            <a:off x="2051002" y="3549596"/>
            <a:ext cx="607274" cy="41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9609891">
            <a:off x="2651295" y="4491916"/>
            <a:ext cx="607274" cy="41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6200000">
            <a:off x="4165991" y="4959587"/>
            <a:ext cx="607274" cy="41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5" descr="https://encrypted-tbn2.gstatic.com/images?q=tbn:ANd9GcQ-oIqIQwL9zvj5tXb-QngynbiJAgPoAECj7H88m7_0KTpmsRB_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715451" y="5245358"/>
            <a:ext cx="1701894" cy="922117"/>
          </a:xfrm>
          <a:prstGeom prst="rect">
            <a:avLst/>
          </a:prstGeom>
          <a:noFill/>
        </p:spPr>
      </p:pic>
      <p:sp>
        <p:nvSpPr>
          <p:cNvPr id="28" name="Стрелка вправо 27"/>
          <p:cNvSpPr/>
          <p:nvPr/>
        </p:nvSpPr>
        <p:spPr>
          <a:xfrm rot="13205035">
            <a:off x="5624841" y="4422113"/>
            <a:ext cx="607274" cy="41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1108879">
            <a:off x="6120432" y="3256429"/>
            <a:ext cx="607274" cy="41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8776150">
            <a:off x="5628962" y="1983097"/>
            <a:ext cx="607274" cy="418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6170455" y="2475815"/>
            <a:ext cx="202425" cy="732916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5877289" y="3683381"/>
            <a:ext cx="369950" cy="670095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6" idx="2"/>
          </p:cNvCxnSpPr>
          <p:nvPr/>
        </p:nvCxnSpPr>
        <p:spPr>
          <a:xfrm flipH="1">
            <a:off x="4679033" y="4597781"/>
            <a:ext cx="967912" cy="476978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3245771" y="4646643"/>
            <a:ext cx="977221" cy="383908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401173" y="2622398"/>
            <a:ext cx="76781" cy="879499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2602434" y="3821821"/>
            <a:ext cx="419972" cy="608437"/>
          </a:xfrm>
          <a:prstGeom prst="straightConnector1">
            <a:avLst/>
          </a:prstGeom>
          <a:ln w="38100" cmpd="sng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47864" y="6165304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/>
              <a:t>Межсекторальность</a:t>
            </a:r>
            <a:r>
              <a:rPr lang="ru-RU" sz="2200" b="1" dirty="0" smtClean="0"/>
              <a:t> </a:t>
            </a:r>
            <a:endParaRPr lang="ru-RU" sz="2200" b="1" dirty="0"/>
          </a:p>
        </p:txBody>
      </p:sp>
      <p:sp>
        <p:nvSpPr>
          <p:cNvPr id="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Подход РЭЦЦА 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/>
          </a:bodyPr>
          <a:lstStyle/>
          <a:p>
            <a:r>
              <a:rPr lang="ru-RU" dirty="0" smtClean="0"/>
              <a:t>Этапы развития РЭЦЦА</a:t>
            </a:r>
            <a:endParaRPr lang="ru-RU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253234" y="3017838"/>
            <a:ext cx="2055248" cy="2527556"/>
          </a:xfrm>
          <a:prstGeom prst="homePlate">
            <a:avLst>
              <a:gd name="adj" fmla="val 48128"/>
            </a:avLst>
          </a:prstGeom>
          <a:solidFill>
            <a:srgbClr val="85CD8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400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Усиление экспертизы</a:t>
            </a:r>
            <a:r>
              <a:rPr kumimoji="0" lang="ru-RU" altLang="ru-RU" sz="2000" b="0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знаний по ООС и УР через проекты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323528" y="3419646"/>
            <a:ext cx="2721818" cy="1698079"/>
          </a:xfrm>
          <a:prstGeom prst="homePlate">
            <a:avLst>
              <a:gd name="adj" fmla="val 59030"/>
            </a:avLst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20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Усиление роли общественности </a:t>
            </a:r>
            <a:r>
              <a:rPr lang="ru-RU" altLang="ru-RU" sz="2000" i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НПО и ННО в вопросах ООС и УР</a:t>
            </a:r>
            <a:endParaRPr kumimoji="0" lang="ru-RU" alt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516370" y="2960145"/>
            <a:ext cx="3505200" cy="2557087"/>
          </a:xfrm>
          <a:prstGeom prst="homePlate">
            <a:avLst>
              <a:gd name="adj" fmla="val 35691"/>
            </a:avLst>
          </a:prstGeom>
          <a:solidFill>
            <a:srgbClr val="53BEC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Региональная платформа сотрудничества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516370" y="1887297"/>
            <a:ext cx="2307610" cy="506630"/>
          </a:xfrm>
          <a:prstGeom prst="rect">
            <a:avLst/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2013 –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наст.время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253234" y="1874838"/>
            <a:ext cx="1462782" cy="506630"/>
          </a:xfrm>
          <a:prstGeom prst="rect">
            <a:avLst/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2007 – 2013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560" y="1905428"/>
            <a:ext cx="1462088" cy="506630"/>
          </a:xfrm>
          <a:prstGeom prst="rect">
            <a:avLst/>
          </a:prstGeom>
          <a:solidFill>
            <a:srgbClr val="FDE9D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2001 – 2007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Программы и направления РЭЦЦА</a:t>
            </a:r>
            <a:endParaRPr lang="ru-RU" dirty="0"/>
          </a:p>
        </p:txBody>
      </p:sp>
      <p:sp>
        <p:nvSpPr>
          <p:cNvPr id="8" name="Содержимое 2"/>
          <p:cNvSpPr>
            <a:spLocks/>
          </p:cNvSpPr>
          <p:nvPr/>
        </p:nvSpPr>
        <p:spPr bwMode="auto">
          <a:xfrm>
            <a:off x="251520" y="1556792"/>
            <a:ext cx="4104456" cy="4680520"/>
          </a:xfrm>
          <a:prstGeom prst="rect">
            <a:avLst/>
          </a:prstGeom>
          <a:solidFill>
            <a:srgbClr val="CCCCFF"/>
          </a:solidFill>
          <a:ln w="9525">
            <a:solidFill>
              <a:srgbClr val="31859C"/>
            </a:solidFill>
            <a:miter lim="800000"/>
            <a:headEnd/>
            <a:tailEnd/>
          </a:ln>
        </p:spPr>
        <p:txBody>
          <a:bodyPr vert="horz" wrap="square" lIns="65837" tIns="32918" rIns="65837" bIns="329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A7286"/>
                </a:solidFill>
                <a:effectLst/>
                <a:latin typeface="Calibri" pitchFamily="34" charset="0"/>
                <a:cs typeface="Arial" pitchFamily="34" charset="0"/>
              </a:rPr>
              <a:t>На данный момент: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9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Интегрированное управление водными ресурсами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9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Смягчение последствий изменения климата и адаптации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9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Приоритеты государств стран ЦА  и партнеров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9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Экологический менеджмент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9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Образование для устойчивого развития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3"/>
          <p:cNvSpPr txBox="1">
            <a:spLocks/>
          </p:cNvSpPr>
          <p:nvPr/>
        </p:nvSpPr>
        <p:spPr bwMode="auto">
          <a:xfrm>
            <a:off x="4427984" y="1556792"/>
            <a:ext cx="4536504" cy="4680520"/>
          </a:xfrm>
          <a:prstGeom prst="rect">
            <a:avLst/>
          </a:prstGeom>
          <a:solidFill>
            <a:srgbClr val="FCECD4"/>
          </a:solidFill>
          <a:ln w="9525">
            <a:solidFill>
              <a:srgbClr val="31859C"/>
            </a:solidFill>
            <a:miter lim="800000"/>
            <a:headEnd/>
            <a:tailEnd/>
          </a:ln>
        </p:spPr>
        <p:txBody>
          <a:bodyPr vert="horz" wrap="square" lIns="83969" tIns="41983" rIns="83969" bIns="41983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A7286"/>
                </a:solidFill>
                <a:effectLst/>
                <a:latin typeface="Calibri" pitchFamily="34" charset="0"/>
                <a:cs typeface="Arial" pitchFamily="34" charset="0"/>
              </a:rPr>
              <a:t>Перспективы: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8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Биоразнообразие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:  доступ к финансовым механизмам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8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Устойчивое лесное и сельское хозяйство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8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Окружающая среда и здоровье: влияние политик и программ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8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Урбанизация: инструменты для управлению  городской окружающей средой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800"/>
              <a:buFont typeface="Wingdings" pitchFamily="2" charset="2"/>
              <a:buChar char="ü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333399"/>
                </a:solidFill>
                <a:effectLst/>
                <a:latin typeface="Calibri" pitchFamily="34" charset="0"/>
                <a:cs typeface="Arial" pitchFamily="34" charset="0"/>
              </a:rPr>
              <a:t>Продовольственная безопасность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Надпись 2"/>
          <p:cNvSpPr txBox="1">
            <a:spLocks noChangeArrowheads="1"/>
          </p:cNvSpPr>
          <p:nvPr/>
        </p:nvSpPr>
        <p:spPr bwMode="auto">
          <a:xfrm>
            <a:off x="323528" y="2564904"/>
            <a:ext cx="2736304" cy="1440160"/>
          </a:xfrm>
          <a:prstGeom prst="rect">
            <a:avLst/>
          </a:prstGeom>
          <a:solidFill>
            <a:srgbClr val="FFCC99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Основные принципы работы РЭЦЦА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Схема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196752"/>
            <a:ext cx="6007770" cy="4733330"/>
          </a:xfrm>
          <a:prstGeom prst="rect">
            <a:avLst/>
          </a:prstGeom>
          <a:noFill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rrowheads="1"/>
          </p:cNvPicPr>
          <p:nvPr/>
        </p:nvPicPr>
        <p:blipFill>
          <a:blip r:embed="rId3" cstate="print"/>
          <a:srcRect l="-22119" t="-198" r="-34657"/>
          <a:stretch>
            <a:fillRect/>
          </a:stretch>
        </p:blipFill>
        <p:spPr bwMode="auto">
          <a:xfrm>
            <a:off x="755577" y="1628800"/>
            <a:ext cx="7560840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40966"/>
          </a:xfrm>
        </p:spPr>
        <p:txBody>
          <a:bodyPr>
            <a:normAutofit/>
          </a:bodyPr>
          <a:lstStyle/>
          <a:p>
            <a:r>
              <a:rPr lang="ru-RU" dirty="0" smtClean="0"/>
              <a:t>Открытие офисов РЭЦЦА в ЦА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РЭЦЦА: площадка регионального сотрудничества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72816"/>
            <a:ext cx="8424936" cy="4536504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smtClean="0"/>
              <a:t>Центрально-Азиатская Инициатива по Устойчивому развитию «Приглашение к партнерству» (</a:t>
            </a:r>
            <a:r>
              <a:rPr lang="ru-RU" sz="2200" dirty="0" err="1" smtClean="0"/>
              <a:t>ЦАИ-Киев</a:t>
            </a:r>
            <a:r>
              <a:rPr lang="ru-RU" sz="2200" dirty="0" smtClean="0"/>
              <a:t>, 2003 г.) </a:t>
            </a:r>
          </a:p>
          <a:p>
            <a:r>
              <a:rPr lang="ru-RU" sz="2200" dirty="0" smtClean="0"/>
              <a:t>Консультации на национальном и региональном уровнях для Конференции Окружающая Среда для Европы (Батуми, 8-12 июня 2016 г.)</a:t>
            </a:r>
          </a:p>
          <a:p>
            <a:r>
              <a:rPr lang="ru-RU" sz="2200" dirty="0" smtClean="0"/>
              <a:t>Совместное сообщения «Изменение климата в Центральной Азии: возможности совместных действий» (Конференции по климату в Париже (COP 21)</a:t>
            </a:r>
          </a:p>
          <a:p>
            <a:r>
              <a:rPr lang="ru-RU" sz="2200" dirty="0" err="1" smtClean="0"/>
              <a:t>Он-лайн</a:t>
            </a:r>
            <a:r>
              <a:rPr lang="ru-RU" sz="2200" dirty="0" smtClean="0"/>
              <a:t> консультаций с НПО-партнерами из пяти стран Центральной Азии (12 сессии Конференции Сторон по Конвенции по борьбе с опустыниванием-COP-12).</a:t>
            </a:r>
          </a:p>
          <a:p>
            <a:r>
              <a:rPr lang="ru-RU" sz="2200" dirty="0" smtClean="0"/>
              <a:t>Регулярные встречи исполнительных органов региональных организаций ИК МФСА и его структурных подразделений </a:t>
            </a:r>
          </a:p>
          <a:p>
            <a:r>
              <a:rPr lang="ru-RU" sz="2200" dirty="0" smtClean="0"/>
              <a:t>Региональные диалоги по вопросам интегрированного управления водными ресурсами, адаптации к изменению климата, окружающей среды и развитию</a:t>
            </a:r>
          </a:p>
          <a:p>
            <a:endParaRPr lang="ru-RU" sz="2200" dirty="0" smtClean="0"/>
          </a:p>
          <a:p>
            <a:endParaRPr lang="ru-RU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678</Words>
  <Application>Microsoft Office PowerPoint</Application>
  <PresentationFormat>Экран (4:3)</PresentationFormat>
  <Paragraphs>86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Тема Office</vt:lpstr>
      <vt:lpstr>Региональный экологический центр Центральной Азии: Изменения. Рост. Развитие</vt:lpstr>
      <vt:lpstr>РЭЦЦА – Региональная платформа сотрудничества </vt:lpstr>
      <vt:lpstr>РЭЦЦА – Региональная платформа сотрудничества </vt:lpstr>
      <vt:lpstr>Подход РЭЦЦА </vt:lpstr>
      <vt:lpstr>Этапы развития РЭЦЦА</vt:lpstr>
      <vt:lpstr>Программы и направления РЭЦЦА</vt:lpstr>
      <vt:lpstr>Презентация PowerPoint</vt:lpstr>
      <vt:lpstr>Открытие офисов РЭЦЦА в ЦА</vt:lpstr>
      <vt:lpstr>РЭЦЦА: площадка регионального сотрудничества </vt:lpstr>
      <vt:lpstr>Взаимодействие РЭЦЦА с партнерами</vt:lpstr>
      <vt:lpstr>Достижения: Содействие межсекторальному, региональному и международному сотрудничеству </vt:lpstr>
      <vt:lpstr>Достижения: Продвижение инновационных инструментов в сфере охраны окружающей среды.</vt:lpstr>
      <vt:lpstr>Достижения: Наращивание знаний и распространение информации по актуальным экологическим аспектам </vt:lpstr>
      <vt:lpstr>Программа Лидерства: 2010-2016 годы:</vt:lpstr>
      <vt:lpstr>Портал знаний: http://carececo.org/</vt:lpstr>
      <vt:lpstr>Взгляд в будущее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Mary</dc:creator>
  <cp:lastModifiedBy>Ludmilla Kiktenko</cp:lastModifiedBy>
  <cp:revision>31</cp:revision>
  <dcterms:created xsi:type="dcterms:W3CDTF">2016-02-05T10:31:41Z</dcterms:created>
  <dcterms:modified xsi:type="dcterms:W3CDTF">2016-05-24T04:00:49Z</dcterms:modified>
</cp:coreProperties>
</file>